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A7152-572B-429E-AF93-0525541C409B}" type="datetimeFigureOut">
              <a:rPr lang="en-US" smtClean="0"/>
              <a:pPr/>
              <a:t>5/6/2011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BCA6A-3879-4216-8F2A-AD7B4E8E8A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hamplyn.edu.glogster.com/assonanc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kaVis8" TargetMode="External"/><Relationship Id="rId2" Type="http://schemas.openxmlformats.org/officeDocument/2006/relationships/hyperlink" Target="http://projects.uwc.utexas.edu/handouts/?q=node/4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Assonance#Examples" TargetMode="External"/><Relationship Id="rId4" Type="http://schemas.openxmlformats.org/officeDocument/2006/relationships/hyperlink" Target="http://bit.ly/mOrua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0000" b="1" dirty="0" smtClean="0">
                <a:solidFill>
                  <a:srgbClr val="00B0F0"/>
                </a:solidFill>
                <a:latin typeface="Curlz MT" pitchFamily="82" charset="0"/>
              </a:rPr>
              <a:t>Assonance</a:t>
            </a:r>
            <a:r>
              <a:rPr lang="en-US" sz="10000" dirty="0" smtClean="0">
                <a:latin typeface="Curlz MT" pitchFamily="82" charset="0"/>
              </a:rPr>
              <a:t> </a:t>
            </a:r>
            <a:endParaRPr lang="en-US" sz="10000" dirty="0">
              <a:latin typeface="Curlz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66"/>
                </a:solidFill>
                <a:latin typeface="Curlz MT" pitchFamily="82" charset="0"/>
              </a:rPr>
              <a:t>By: Isabel, Calli, Victoria, Brooke</a:t>
            </a:r>
            <a:endParaRPr lang="en-US" sz="3600" b="1" dirty="0">
              <a:solidFill>
                <a:srgbClr val="FF0066"/>
              </a:solidFill>
              <a:latin typeface="Curlz MT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00B0F0"/>
                </a:solidFill>
                <a:latin typeface="Curlz MT" pitchFamily="82" charset="0"/>
              </a:rPr>
              <a:t>What is Assonance?</a:t>
            </a:r>
            <a:endParaRPr lang="en-US" sz="7200" b="1" dirty="0">
              <a:solidFill>
                <a:srgbClr val="00B0F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600" dirty="0" smtClean="0">
              <a:latin typeface="Comic Sans MS" pitchFamily="66" charset="0"/>
            </a:endParaRPr>
          </a:p>
          <a:p>
            <a:pPr algn="ctr">
              <a:buNone/>
            </a:pPr>
            <a:endParaRPr lang="en-US" sz="3600" dirty="0">
              <a:latin typeface="Comic Sans MS" pitchFamily="66" charset="0"/>
            </a:endParaRPr>
          </a:p>
          <a:p>
            <a:pPr algn="ctr">
              <a:buNone/>
            </a:pPr>
            <a:r>
              <a:rPr lang="en-US" sz="3600" dirty="0" smtClean="0">
                <a:latin typeface="Comic Sans MS" pitchFamily="66" charset="0"/>
              </a:rPr>
              <a:t>The repetition of vowel </a:t>
            </a:r>
            <a:r>
              <a:rPr lang="en-US" sz="3600" dirty="0" smtClean="0">
                <a:latin typeface="Comic Sans MS" pitchFamily="66" charset="0"/>
              </a:rPr>
              <a:t>sounds in a line of poetry. 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  <a:latin typeface="Curlz MT" pitchFamily="82" charset="0"/>
              </a:rPr>
              <a:t>What remind us of Assonance</a:t>
            </a:r>
            <a:r>
              <a:rPr lang="en-US" sz="5400" dirty="0" smtClean="0">
                <a:solidFill>
                  <a:srgbClr val="00B0F0"/>
                </a:solidFill>
                <a:latin typeface="Curlz MT" pitchFamily="82" charset="0"/>
              </a:rPr>
              <a:t>.</a:t>
            </a:r>
            <a:endParaRPr lang="en-US" sz="5400" dirty="0">
              <a:solidFill>
                <a:srgbClr val="00B0F0"/>
              </a:solidFill>
              <a:latin typeface="Curlz MT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724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We chose this picture because they show a familiar rhyme that show assonance. The highlighted vowels show assonance 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1037" name="Picture 13" descr="http://www.dreamstime.com/cartoon-boat-2-largethumb56397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2857500" cy="28575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67200" y="23622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r</a:t>
            </a:r>
            <a:r>
              <a:rPr lang="en-US" sz="3600" dirty="0" err="1" smtClean="0">
                <a:solidFill>
                  <a:srgbClr val="0070C0"/>
                </a:solidFill>
              </a:rPr>
              <a:t>O</a:t>
            </a:r>
            <a:r>
              <a:rPr lang="en-US" sz="3600" dirty="0" err="1" smtClean="0"/>
              <a:t>w</a:t>
            </a:r>
            <a:r>
              <a:rPr lang="en-US" sz="3600" dirty="0" smtClean="0"/>
              <a:t> </a:t>
            </a:r>
            <a:r>
              <a:rPr lang="en-US" sz="3600" dirty="0" err="1" smtClean="0"/>
              <a:t>r</a:t>
            </a:r>
            <a:r>
              <a:rPr lang="en-US" sz="3600" dirty="0" err="1" smtClean="0">
                <a:solidFill>
                  <a:srgbClr val="0070C0"/>
                </a:solidFill>
              </a:rPr>
              <a:t>O</a:t>
            </a:r>
            <a:r>
              <a:rPr lang="en-US" sz="3600" dirty="0" err="1" smtClean="0"/>
              <a:t>w</a:t>
            </a:r>
            <a:r>
              <a:rPr lang="en-US" sz="3600" dirty="0" smtClean="0"/>
              <a:t> </a:t>
            </a:r>
            <a:r>
              <a:rPr lang="en-US" sz="3600" dirty="0" err="1" smtClean="0"/>
              <a:t>r</a:t>
            </a:r>
            <a:r>
              <a:rPr lang="en-US" sz="3600" dirty="0" err="1" smtClean="0">
                <a:solidFill>
                  <a:srgbClr val="0070C0"/>
                </a:solidFill>
              </a:rPr>
              <a:t>O</a:t>
            </a:r>
            <a:r>
              <a:rPr lang="en-US" sz="3600" dirty="0" err="1" smtClean="0"/>
              <a:t>w</a:t>
            </a:r>
            <a:r>
              <a:rPr lang="en-US" sz="3600" dirty="0" smtClean="0"/>
              <a:t> your </a:t>
            </a:r>
            <a:r>
              <a:rPr lang="en-US" sz="3600" dirty="0" err="1" smtClean="0"/>
              <a:t>b</a:t>
            </a:r>
            <a:r>
              <a:rPr lang="en-US" sz="3600" dirty="0" err="1" smtClean="0">
                <a:solidFill>
                  <a:srgbClr val="0070C0"/>
                </a:solidFill>
              </a:rPr>
              <a:t>OA</a:t>
            </a:r>
            <a:r>
              <a:rPr lang="en-US" sz="3600" dirty="0" err="1" smtClean="0"/>
              <a:t>t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  <a:latin typeface="Curlz MT" pitchFamily="82" charset="0"/>
              </a:rPr>
              <a:t>Examples of Assonance </a:t>
            </a:r>
            <a:endParaRPr lang="en-US" sz="4800" b="1" dirty="0">
              <a:solidFill>
                <a:srgbClr val="00B0F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Lets F</a:t>
            </a:r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a</a:t>
            </a:r>
            <a:r>
              <a:rPr lang="en-US" dirty="0" smtClean="0">
                <a:latin typeface="Comic Sans MS" pitchFamily="66" charset="0"/>
              </a:rPr>
              <a:t>ke That This Is a New D</a:t>
            </a:r>
            <a:r>
              <a:rPr lang="en-US" b="1" dirty="0" smtClean="0">
                <a:solidFill>
                  <a:srgbClr val="7030A0"/>
                </a:solidFill>
                <a:latin typeface="Comic Sans MS" pitchFamily="66" charset="0"/>
              </a:rPr>
              <a:t>a</a:t>
            </a:r>
            <a:r>
              <a:rPr lang="en-US" dirty="0" smtClean="0">
                <a:latin typeface="Comic Sans MS" pitchFamily="66" charset="0"/>
              </a:rPr>
              <a:t>y</a:t>
            </a:r>
          </a:p>
          <a:p>
            <a:pPr algn="ctr">
              <a:buNone/>
            </a:pPr>
            <a:endParaRPr lang="en-US" dirty="0">
              <a:latin typeface="Comic Sans MS" pitchFamily="66" charset="0"/>
            </a:endParaRP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The Bells </a:t>
            </a: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By: Edgar Allen Poe</a:t>
            </a:r>
          </a:p>
          <a:p>
            <a:pPr algn="ctr">
              <a:buNone/>
            </a:pPr>
            <a:r>
              <a:rPr lang="en-US" sz="3100" dirty="0" smtClean="0">
                <a:latin typeface="Comic Sans MS" pitchFamily="66" charset="0"/>
              </a:rPr>
              <a:t>Hear the m</a:t>
            </a:r>
            <a:r>
              <a:rPr lang="en-US" sz="3100" b="1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sz="3100" dirty="0" smtClean="0">
                <a:latin typeface="Comic Sans MS" pitchFamily="66" charset="0"/>
              </a:rPr>
              <a:t>llow w</a:t>
            </a:r>
            <a:r>
              <a:rPr lang="en-US" sz="3100" b="1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sz="3100" dirty="0" smtClean="0">
                <a:latin typeface="Comic Sans MS" pitchFamily="66" charset="0"/>
              </a:rPr>
              <a:t>dding b</a:t>
            </a:r>
            <a:r>
              <a:rPr lang="en-US" sz="3100" b="1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sz="3100" dirty="0" smtClean="0">
                <a:latin typeface="Comic Sans MS" pitchFamily="66" charset="0"/>
              </a:rPr>
              <a:t>lls, 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Gold</a:t>
            </a:r>
            <a:r>
              <a:rPr lang="en-US" sz="3100" b="1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sz="3100" dirty="0" smtClean="0">
                <a:latin typeface="Comic Sans MS" pitchFamily="66" charset="0"/>
              </a:rPr>
              <a:t>n b</a:t>
            </a:r>
            <a:r>
              <a:rPr lang="en-US" sz="3100" b="1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sz="3100" dirty="0" smtClean="0">
                <a:latin typeface="Comic Sans MS" pitchFamily="66" charset="0"/>
              </a:rPr>
              <a:t>lls! 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What a world of happiness their harmony foret</a:t>
            </a:r>
            <a:r>
              <a:rPr lang="en-US" sz="3100" b="1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sz="3100" dirty="0" smtClean="0">
                <a:latin typeface="Comic Sans MS" pitchFamily="66" charset="0"/>
              </a:rPr>
              <a:t>lls! 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Through the balmy air of n</a:t>
            </a:r>
            <a:r>
              <a:rPr lang="en-US" sz="3100" b="1" dirty="0" smtClean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3100" dirty="0" smtClean="0">
                <a:latin typeface="Comic Sans MS" pitchFamily="66" charset="0"/>
              </a:rPr>
              <a:t>ght 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How they ring out their del</a:t>
            </a:r>
            <a:r>
              <a:rPr lang="en-US" sz="3100" b="1" dirty="0" smtClean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3100" dirty="0" smtClean="0">
                <a:latin typeface="Comic Sans MS" pitchFamily="66" charset="0"/>
              </a:rPr>
              <a:t>ght! 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From the </a:t>
            </a:r>
            <a:r>
              <a:rPr lang="en-US" sz="3100" b="1" dirty="0" smtClean="0">
                <a:latin typeface="Comic Sans MS" pitchFamily="66" charset="0"/>
              </a:rPr>
              <a:t>m</a:t>
            </a:r>
            <a:r>
              <a:rPr lang="en-US" sz="3100" b="1" dirty="0" smtClean="0">
                <a:solidFill>
                  <a:srgbClr val="FFC000"/>
                </a:solidFill>
                <a:latin typeface="Comic Sans MS" pitchFamily="66" charset="0"/>
              </a:rPr>
              <a:t>o</a:t>
            </a:r>
            <a:r>
              <a:rPr lang="en-US" sz="3100" b="1" dirty="0" smtClean="0">
                <a:latin typeface="Comic Sans MS" pitchFamily="66" charset="0"/>
              </a:rPr>
              <a:t>lten-g</a:t>
            </a:r>
            <a:r>
              <a:rPr lang="en-US" sz="3100" b="1" dirty="0" smtClean="0">
                <a:solidFill>
                  <a:srgbClr val="FFC000"/>
                </a:solidFill>
                <a:latin typeface="Comic Sans MS" pitchFamily="66" charset="0"/>
              </a:rPr>
              <a:t>o</a:t>
            </a:r>
            <a:r>
              <a:rPr lang="en-US" sz="3100" b="1" dirty="0" smtClean="0">
                <a:latin typeface="Comic Sans MS" pitchFamily="66" charset="0"/>
              </a:rPr>
              <a:t>lden</a:t>
            </a:r>
            <a:r>
              <a:rPr lang="en-US" sz="3100" dirty="0" smtClean="0">
                <a:latin typeface="Comic Sans MS" pitchFamily="66" charset="0"/>
              </a:rPr>
              <a:t> notes, 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And an in tune, </a:t>
            </a:r>
            <a:br>
              <a:rPr lang="en-US" sz="3100" dirty="0" smtClean="0">
                <a:latin typeface="Comic Sans MS" pitchFamily="66" charset="0"/>
              </a:rPr>
            </a:br>
            <a:r>
              <a:rPr lang="en-US" sz="3100" dirty="0" smtClean="0">
                <a:latin typeface="Comic Sans MS" pitchFamily="66" charset="0"/>
              </a:rPr>
              <a:t>What a l</a:t>
            </a:r>
            <a:r>
              <a:rPr lang="en-US" sz="3100" b="1" dirty="0" smtClean="0">
                <a:solidFill>
                  <a:srgbClr val="C00000"/>
                </a:solidFill>
                <a:latin typeface="Comic Sans MS" pitchFamily="66" charset="0"/>
              </a:rPr>
              <a:t>i</a:t>
            </a:r>
            <a:r>
              <a:rPr lang="en-US" sz="3100" dirty="0" smtClean="0">
                <a:latin typeface="Comic Sans MS" pitchFamily="66" charset="0"/>
              </a:rPr>
              <a:t>quid d</a:t>
            </a:r>
            <a:r>
              <a:rPr lang="en-US" sz="3100" b="1" dirty="0" smtClean="0">
                <a:solidFill>
                  <a:srgbClr val="C00000"/>
                </a:solidFill>
                <a:latin typeface="Comic Sans MS" pitchFamily="66" charset="0"/>
              </a:rPr>
              <a:t>i</a:t>
            </a:r>
            <a:r>
              <a:rPr lang="en-US" sz="3100" dirty="0" smtClean="0">
                <a:latin typeface="Comic Sans MS" pitchFamily="66" charset="0"/>
              </a:rPr>
              <a:t>tty floats</a:t>
            </a:r>
          </a:p>
          <a:p>
            <a:pPr algn="ctr">
              <a:buNone/>
            </a:pPr>
            <a:r>
              <a:rPr lang="en-US" sz="3100" dirty="0" smtClean="0">
                <a:latin typeface="Comic Sans MS" pitchFamily="66" charset="0"/>
              </a:rPr>
              <a:t> </a:t>
            </a:r>
            <a:endParaRPr lang="en-US" sz="3100" dirty="0">
              <a:latin typeface="Comic Sans MS" pitchFamily="66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162800" y="4724400"/>
            <a:ext cx="762000" cy="7620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7162800" y="1524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  <a:latin typeface="Curlz MT" pitchFamily="82" charset="0"/>
              </a:rPr>
              <a:t>Many Songs use Assonance </a:t>
            </a:r>
            <a:endParaRPr lang="en-US" sz="5400" b="1" dirty="0">
              <a:solidFill>
                <a:srgbClr val="00B0F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Eye of the Tiger </a:t>
            </a: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Row </a:t>
            </a:r>
            <a:r>
              <a:rPr lang="en-US" dirty="0" err="1" smtClean="0">
                <a:latin typeface="Comic Sans MS" pitchFamily="66" charset="0"/>
              </a:rPr>
              <a:t>Row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Row</a:t>
            </a:r>
            <a:r>
              <a:rPr lang="en-US" dirty="0" smtClean="0">
                <a:latin typeface="Comic Sans MS" pitchFamily="66" charset="0"/>
              </a:rPr>
              <a:t> Your Boat</a:t>
            </a: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Twinkle </a:t>
            </a:r>
            <a:r>
              <a:rPr lang="en-US" dirty="0" err="1" smtClean="0">
                <a:latin typeface="Comic Sans MS" pitchFamily="66" charset="0"/>
              </a:rPr>
              <a:t>Twinkle</a:t>
            </a:r>
            <a:r>
              <a:rPr lang="en-US" dirty="0" smtClean="0">
                <a:latin typeface="Comic Sans MS" pitchFamily="66" charset="0"/>
              </a:rPr>
              <a:t> Little Star </a:t>
            </a:r>
            <a:endParaRPr lang="en-US" dirty="0" smtClean="0">
              <a:latin typeface="Comic Sans MS" pitchFamily="66" charset="0"/>
            </a:endParaRPr>
          </a:p>
          <a:p>
            <a:pPr algn="ctr">
              <a:buNone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B0F0"/>
                </a:solidFill>
                <a:latin typeface="Curlz MT" pitchFamily="82" charset="0"/>
              </a:rPr>
              <a:t>Good Websites</a:t>
            </a:r>
            <a:endParaRPr lang="en-US" sz="6000" b="1" dirty="0">
              <a:solidFill>
                <a:srgbClr val="00B0F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This is a great website to use and learn about Assonance</a:t>
            </a:r>
          </a:p>
          <a:p>
            <a:pPr algn="ctr">
              <a:buNone/>
            </a:pPr>
            <a:r>
              <a:rPr lang="en-US" dirty="0" smtClean="0">
                <a:hlinkClick r:id="rId2"/>
              </a:rPr>
              <a:t>http://champlyn.edu.glogster.com/assonance/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  <a:latin typeface="Curlz MT" pitchFamily="82" charset="0"/>
              </a:rPr>
              <a:t>Credits </a:t>
            </a:r>
            <a:endParaRPr lang="en-US" sz="8000" b="1" dirty="0">
              <a:solidFill>
                <a:srgbClr val="00B0F0"/>
              </a:solidFill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http://projects.uwc.utexas.edu/handouts/?q=node/40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http://bit.ly/kaVis8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http://bit.ly/mOruaZ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http://en.wikipedia.org/wiki/Assonance#Examples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128</Words>
  <Application>Microsoft Office PowerPoint</Application>
  <PresentationFormat>On-screen Show (4:3)</PresentationFormat>
  <Paragraphs>28</Paragraphs>
  <Slides>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Assonance </vt:lpstr>
      <vt:lpstr>What is Assonance?</vt:lpstr>
      <vt:lpstr>What remind us of Assonance.</vt:lpstr>
      <vt:lpstr>Examples of Assonance </vt:lpstr>
      <vt:lpstr>Many Songs use Assonance </vt:lpstr>
      <vt:lpstr>Good Websites</vt:lpstr>
      <vt:lpstr>Credits </vt:lpstr>
    </vt:vector>
  </TitlesOfParts>
  <Company>Garrison Forest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Assonance</dc:title>
  <dc:creator>Windows User</dc:creator>
  <cp:lastModifiedBy>Windows User</cp:lastModifiedBy>
  <cp:revision>11</cp:revision>
  <dcterms:created xsi:type="dcterms:W3CDTF">2011-05-04T14:33:53Z</dcterms:created>
  <dcterms:modified xsi:type="dcterms:W3CDTF">2011-05-06T14:41:08Z</dcterms:modified>
</cp:coreProperties>
</file>